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57" r:id="rId3"/>
    <p:sldId id="272" r:id="rId4"/>
    <p:sldId id="262" r:id="rId5"/>
    <p:sldId id="263"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5494" autoAdjust="0"/>
  </p:normalViewPr>
  <p:slideViewPr>
    <p:cSldViewPr snapToGrid="0">
      <p:cViewPr varScale="1">
        <p:scale>
          <a:sx n="96" d="100"/>
          <a:sy n="96" d="100"/>
        </p:scale>
        <p:origin x="1956" y="2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2020/2/7</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考察です。</a:t>
            </a:r>
            <a:endParaRPr kumimoji="1" lang="en-US" altLang="ja-JP" dirty="0" smtClean="0"/>
          </a:p>
          <a:p>
            <a:r>
              <a:rPr kumimoji="1" lang="ja-JP" altLang="en-US" dirty="0" smtClean="0"/>
              <a:t>先程示した実験結果から直線がつながった部分の復元に関してはうまく言っており学習の成果が出ていると思います。</a:t>
            </a:r>
            <a:endParaRPr kumimoji="1" lang="en-US" altLang="ja-JP" dirty="0" smtClean="0"/>
          </a:p>
          <a:p>
            <a:r>
              <a:rPr kumimoji="1" lang="ja-JP" altLang="en-US" dirty="0" smtClean="0"/>
              <a:t>影の部分などをより認識しやすい形で復元しており、直線部分に関してはこのまま利用できそうです。</a:t>
            </a:r>
            <a:endParaRPr kumimoji="1" lang="en-US" altLang="ja-JP" dirty="0" smtClean="0"/>
          </a:p>
          <a:p>
            <a:r>
              <a:rPr kumimoji="1" lang="ja-JP" altLang="en-US" dirty="0" smtClean="0"/>
              <a:t>途切れているところに関しては、完全に自然な形ではないが延長できていることが確認できました。</a:t>
            </a:r>
            <a:endParaRPr kumimoji="1" lang="en-US" altLang="ja-JP" dirty="0" smtClean="0"/>
          </a:p>
          <a:p>
            <a:r>
              <a:rPr kumimoji="1" lang="ja-JP" altLang="en-US" dirty="0" smtClean="0"/>
              <a:t>ここに鮮明さが出ればさらにいいと思います。</a:t>
            </a:r>
            <a:endParaRPr kumimoji="1" lang="en-US" altLang="ja-JP" dirty="0" smtClean="0"/>
          </a:p>
          <a:p>
            <a:r>
              <a:rPr kumimoji="1" lang="ja-JP" altLang="en-US" dirty="0" smtClean="0"/>
              <a:t>破線に関してはそもそも与えたデータの中に破線がなかったのでうまく行きませんでした。</a:t>
            </a:r>
            <a:endParaRPr kumimoji="1" lang="en-US" altLang="ja-JP" dirty="0" smtClean="0"/>
          </a:p>
          <a:p>
            <a:r>
              <a:rPr kumimoji="1" lang="ja-JP" altLang="en-US" dirty="0" smtClean="0"/>
              <a:t>こんごドメインを広げて学習できるかどうか試してみたいです。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近年高齢者による事故も増えており、高齢者でない</a:t>
            </a:r>
            <a:r>
              <a:rPr kumimoji="1" lang="ja-JP" altLang="en-US" dirty="0" smtClean="0"/>
              <a:t>人からの自動</a:t>
            </a:r>
            <a:r>
              <a:rPr kumimoji="1" lang="ja-JP" altLang="en-US" dirty="0"/>
              <a:t>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r>
              <a:rPr kumimoji="1" lang="ja-JP" altLang="en-US" dirty="0" smtClean="0"/>
              <a:t>。</a:t>
            </a:r>
            <a:endParaRPr kumimoji="1" lang="en-US" altLang="ja-JP" dirty="0" smtClean="0"/>
          </a:p>
          <a:p>
            <a:r>
              <a:rPr kumimoji="1" lang="ja-JP" altLang="en-US" dirty="0" smtClean="0"/>
              <a:t>そして、その高精度地図は誰もが使えるわけではなく、各社がそれぞれで持っている状態です。</a:t>
            </a:r>
            <a:endParaRPr kumimoji="1" lang="en-US" altLang="ja-JP" dirty="0" smtClean="0"/>
          </a:p>
          <a:p>
            <a:r>
              <a:rPr kumimoji="1" lang="ja-JP" altLang="en-US" dirty="0" smtClean="0"/>
              <a:t>自動運転に使用できるほど高精度な地図は作成に非常に人的コストがかかり、更新頻度が高い一般道路のすべてを網羅することは現実的ではないです。</a:t>
            </a:r>
            <a:endParaRPr kumimoji="1" lang="en-US" altLang="ja-JP" dirty="0"/>
          </a:p>
          <a:p>
            <a:r>
              <a:rPr kumimoji="1" lang="ja-JP" altLang="en-US" dirty="0" smtClean="0"/>
              <a:t>現在ドライブレコーダー</a:t>
            </a:r>
            <a:r>
              <a:rPr kumimoji="1" lang="ja-JP" altLang="en-US" dirty="0"/>
              <a:t>や電波センサーを用いて自動で生成する技術の研究もされていますが、未だ実用段階に至ってはいません。</a:t>
            </a:r>
            <a:endParaRPr kumimoji="1" lang="en-US" altLang="ja-JP" dirty="0"/>
          </a:p>
          <a:p>
            <a:r>
              <a:rPr kumimoji="1" lang="ja-JP" altLang="en-US" dirty="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高精度地図を用いずに正確に自車の位置を推定するには路面上に描かれている情報が非常に重要な役割を果たします。</a:t>
            </a:r>
            <a:endParaRPr kumimoji="1" lang="en-US" altLang="ja-JP" dirty="0"/>
          </a:p>
          <a:p>
            <a:r>
              <a:rPr kumimoji="1" lang="ja-JP" altLang="en-US" dirty="0"/>
              <a:t>特に車線は非常に重要で車線を正確に検知できなければ逆走や衝突事故の原因になりかねません。</a:t>
            </a:r>
            <a:endParaRPr kumimoji="1" lang="en-US" altLang="ja-JP" dirty="0"/>
          </a:p>
          <a:p>
            <a:r>
              <a:rPr kumimoji="1" lang="ja-JP" altLang="en-US" dirty="0"/>
              <a:t>そこで白線を認識するにあたって非常に大きな壁となるのが白線に途切れやかすれがあることです。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a:t>
            </a:r>
            <a:r>
              <a:rPr kumimoji="1" lang="en-US" altLang="ja-JP" dirty="0"/>
              <a:t>GLCIC</a:t>
            </a:r>
            <a:r>
              <a:rPr kumimoji="1" lang="ja-JP" altLang="en-US" dirty="0"/>
              <a:t>という手法を用いて補完してあげることによって画像によって白線を認識する精度を高めようとするのが今回の私の提案手法です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の一種で、拡張畳み込み層を用いることでより広い領域を自然に補完できます。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a:p>
          <a:p>
            <a:r>
              <a:rPr kumimoji="1" lang="ja-JP" altLang="en-US" dirty="0"/>
              <a:t>このセンサによる環境認識と車線の割り出しの間に車線を補完するステップを追加することによってより状況把握の精度を向上させます。</a:t>
            </a:r>
            <a:endParaRPr kumimoji="1" lang="en-US" altLang="ja-JP" dirty="0"/>
          </a:p>
          <a:p>
            <a:r>
              <a:rPr kumimoji="1" lang="ja-JP" altLang="en-US" dirty="0"/>
              <a:t>さらに通常の</a:t>
            </a:r>
            <a:r>
              <a:rPr kumimoji="1" lang="en-US" altLang="ja-JP" dirty="0"/>
              <a:t>GLCIC</a:t>
            </a:r>
            <a:r>
              <a:rPr kumimoji="1" lang="ja-JP" altLang="en-US" dirty="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従来の手法では初めに補完側のみ、次に識別側のみ、最後に相互で学習という順序で学習を行っていたのですが、学習に非常に時間がかかるので、</a:t>
            </a:r>
            <a:endParaRPr kumimoji="1" lang="en-US" altLang="ja-JP" dirty="0"/>
          </a:p>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r>
              <a:rPr kumimoji="1" lang="ja-JP" altLang="en-US" dirty="0" smtClean="0"/>
              <a:t>。</a:t>
            </a:r>
            <a:endParaRPr kumimoji="1" lang="en-US" altLang="ja-JP" dirty="0" smtClean="0"/>
          </a:p>
          <a:p>
            <a:r>
              <a:rPr kumimoji="1" lang="ja-JP" altLang="en-US" dirty="0" smtClean="0"/>
              <a:t>更に転移学習であらかじめ同じネットワークを使って他のデータセットで学習したモデルを使用することによって学習時間の短縮を図りました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a:t>
            </a:r>
            <a:r>
              <a:rPr kumimoji="1" lang="ja-JP" altLang="en-US" dirty="0" smtClean="0"/>
              <a:t>、今回は晴天時の直線に教師データを絞り破線や途切れがあったりするものや</a:t>
            </a:r>
            <a:r>
              <a:rPr kumimoji="1" lang="ja-JP" altLang="en-US" dirty="0"/>
              <a:t>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2/7/2020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2/7/2020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2/7/2020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defRPr sz="2400">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2/7/2020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2/7/2020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2/7/2020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2/7/2020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2/7/2020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2/7/2020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2/7/2020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2/7/2020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2/7/2020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hyperlink" Target="https://www.slideshare.net/harmonylab/globally-and-locally-consistent-image-comple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破線に関してはデータセットになかったせいでうまく保管できず</a:t>
            </a:r>
          </a:p>
        </p:txBody>
      </p:sp>
      <p:sp>
        <p:nvSpPr>
          <p:cNvPr id="4" name="フッター プレースホルダー 3">
            <a:extLst>
              <a:ext uri="{FF2B5EF4-FFF2-40B4-BE49-F238E27FC236}">
                <a16:creationId xmlns:a16="http://schemas.microsoft.com/office/drawing/2014/main" id="{2E9A4257-30E6-4A85-9144-5FDD2759C92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a:latin typeface="+mj-ea"/>
                <a:ea typeface="+mj-ea"/>
                <a:hlinkClick r:id="rId3"/>
              </a:rPr>
              <a:t>[1]“TRI-AD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 </a:t>
            </a:r>
            <a:r>
              <a:rPr lang="en-US" altLang="ja-JP" dirty="0">
                <a:latin typeface="+mj-ea"/>
                <a:ea typeface="+mj-ea"/>
                <a:hlinkClick r:id="rId3"/>
              </a:rPr>
              <a:t>https://www.tri-ad.global/jp/news/20190425 (</a:t>
            </a:r>
            <a:r>
              <a:rPr lang="ja-JP" altLang="en-US" dirty="0">
                <a:latin typeface="+mj-ea"/>
                <a:ea typeface="+mj-ea"/>
                <a:hlinkClick r:id="rId3"/>
              </a:rPr>
              <a:t>参照 </a:t>
            </a:r>
            <a:r>
              <a:rPr lang="en-US" altLang="ja-JP" dirty="0">
                <a:latin typeface="+mj-ea"/>
                <a:ea typeface="+mj-ea"/>
                <a:hlinkClick r:id="rId3"/>
              </a:rPr>
              <a:t>2019-12-15) [2]“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 </a:t>
            </a:r>
            <a:r>
              <a:rPr lang="en-US" altLang="ja-JP" dirty="0">
                <a:latin typeface="+mj-ea"/>
                <a:ea typeface="+mj-ea"/>
                <a:hlinkClick r:id="rId3"/>
              </a:rPr>
              <a:t>https://www.nikkei.com/article/DGXNASFK1202G_S4A210C1000000/ (</a:t>
            </a:r>
            <a:r>
              <a:rPr lang="ja-JP" altLang="en-US" dirty="0">
                <a:latin typeface="+mj-ea"/>
                <a:ea typeface="+mj-ea"/>
                <a:hlinkClick r:id="rId3"/>
              </a:rPr>
              <a:t>参照 </a:t>
            </a:r>
            <a:r>
              <a:rPr lang="en-US" altLang="ja-JP" dirty="0">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baseline="-25000" dirty="0">
                <a:latin typeface="+mj-ea"/>
                <a:ea typeface="+mj-ea"/>
              </a:rPr>
              <a:t>[1</a:t>
            </a:r>
            <a:r>
              <a:rPr kumimoji="1" lang="en-US" altLang="ja-JP" sz="2400" baseline="-25000" dirty="0" smtClean="0">
                <a:latin typeface="+mj-ea"/>
                <a:ea typeface="+mj-ea"/>
              </a:rPr>
              <a:t>]</a:t>
            </a:r>
            <a:endParaRPr kumimoji="1" lang="en-US" altLang="ja-JP" sz="2400" baseline="-25000" dirty="0">
              <a:latin typeface="+mj-ea"/>
              <a:ea typeface="+mj-ea"/>
            </a:endParaRPr>
          </a:p>
          <a:p>
            <a:pPr marL="0" indent="0">
              <a:buNone/>
            </a:pPr>
            <a:r>
              <a:rPr lang="ja-JP" altLang="en-US" sz="2400" dirty="0" smtClean="0">
                <a:latin typeface="+mj-ea"/>
                <a:ea typeface="+mj-ea"/>
              </a:rPr>
              <a:t>  →誰もが使えるわけでもない</a:t>
            </a:r>
            <a:endParaRPr lang="en-US" altLang="ja-JP" sz="2400" dirty="0" smtClean="0">
              <a:latin typeface="+mj-ea"/>
              <a:ea typeface="+mj-ea"/>
            </a:endParaRPr>
          </a:p>
          <a:p>
            <a:r>
              <a:rPr lang="ja-JP" altLang="en-US" sz="2400" dirty="0" smtClean="0">
                <a:latin typeface="+mj-ea"/>
                <a:ea typeface="+mj-ea"/>
              </a:rPr>
              <a:t>自車</a:t>
            </a:r>
            <a:r>
              <a:rPr lang="ja-JP" altLang="en-US" sz="2400" dirty="0">
                <a:latin typeface="+mj-ea"/>
                <a:ea typeface="+mj-ea"/>
              </a:rPr>
              <a:t>の周辺の情報をセンサ類を利用して推定する事が必要</a:t>
            </a:r>
            <a:r>
              <a:rPr lang="en-US" altLang="ja-JP" sz="2400" baseline="-25000" dirty="0">
                <a:latin typeface="+mj-ea"/>
                <a:ea typeface="+mj-ea"/>
              </a:rPr>
              <a:t>[2]</a:t>
            </a:r>
            <a:endParaRPr kumimoji="1" lang="en-US" altLang="ja-JP" sz="2400" baseline="-250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latin typeface="+mj-ea"/>
                <a:ea typeface="+mj-ea"/>
                <a:hlinkClick r:id="rId4"/>
              </a:rPr>
              <a:t>[1]“TRI-AD</a:t>
            </a:r>
            <a:r>
              <a:rPr lang="ja-JP" altLang="en-US" dirty="0" err="1">
                <a:latin typeface="+mj-ea"/>
                <a:ea typeface="+mj-ea"/>
                <a:hlinkClick r:id="rId4"/>
              </a:rPr>
              <a:t>、</a:t>
            </a:r>
            <a:r>
              <a:rPr lang="en-US" altLang="ja-JP" dirty="0" err="1">
                <a:latin typeface="+mj-ea"/>
                <a:ea typeface="+mj-ea"/>
                <a:hlinkClick r:id="rId4"/>
              </a:rPr>
              <a:t>Maxar</a:t>
            </a:r>
            <a:r>
              <a:rPr lang="ja-JP" altLang="en-US" dirty="0">
                <a:latin typeface="+mj-ea"/>
                <a:ea typeface="+mj-ea"/>
                <a:hlinkClick r:id="rId4"/>
              </a:rPr>
              <a:t>テクノロジーズ、</a:t>
            </a:r>
            <a:r>
              <a:rPr lang="en-US" altLang="ja-JP" dirty="0">
                <a:latin typeface="+mj-ea"/>
                <a:ea typeface="+mj-ea"/>
                <a:hlinkClick r:id="rId4"/>
              </a:rPr>
              <a:t>NTT</a:t>
            </a:r>
            <a:r>
              <a:rPr lang="ja-JP" altLang="en-US" dirty="0">
                <a:latin typeface="+mj-ea"/>
                <a:ea typeface="+mj-ea"/>
                <a:hlinkClick r:id="rId4"/>
              </a:rPr>
              <a:t>データ 自動運転車用の衛星画像を用いた高精度地図生成で提携” </a:t>
            </a:r>
            <a:r>
              <a:rPr lang="en-US" altLang="ja-JP" dirty="0">
                <a:latin typeface="+mj-ea"/>
                <a:ea typeface="+mj-ea"/>
                <a:hlinkClick r:id="rId4"/>
              </a:rPr>
              <a:t>https://www.tri-ad.global/jp/news/20190425 (</a:t>
            </a:r>
            <a:r>
              <a:rPr lang="ja-JP" altLang="en-US" dirty="0">
                <a:latin typeface="+mj-ea"/>
                <a:ea typeface="+mj-ea"/>
                <a:hlinkClick r:id="rId4"/>
              </a:rPr>
              <a:t>参照 </a:t>
            </a:r>
            <a:r>
              <a:rPr lang="en-US" altLang="ja-JP" dirty="0">
                <a:latin typeface="+mj-ea"/>
                <a:ea typeface="+mj-ea"/>
                <a:hlinkClick r:id="rId4"/>
              </a:rPr>
              <a:t>2019-12-15) [2]“</a:t>
            </a:r>
            <a:r>
              <a:rPr lang="ja-JP" altLang="en-US" dirty="0">
                <a:latin typeface="+mj-ea"/>
                <a:ea typeface="+mj-ea"/>
                <a:hlinkClick r:id="rId4"/>
              </a:rPr>
              <a:t>日本経済新聞</a:t>
            </a:r>
            <a:r>
              <a:rPr lang="en-US" altLang="ja-JP" dirty="0">
                <a:latin typeface="+mj-ea"/>
                <a:ea typeface="+mj-ea"/>
                <a:hlinkClick r:id="rId4"/>
              </a:rPr>
              <a:t>-</a:t>
            </a:r>
            <a:r>
              <a:rPr lang="ja-JP" altLang="en-US" dirty="0">
                <a:latin typeface="+mj-ea"/>
                <a:ea typeface="+mj-ea"/>
                <a:hlinkClick r:id="rId4"/>
              </a:rPr>
              <a:t>車の自動運転用、ゼンリンが道路の三次元データを提供” </a:t>
            </a:r>
            <a:r>
              <a:rPr lang="en-US" altLang="ja-JP" dirty="0">
                <a:latin typeface="+mj-ea"/>
                <a:ea typeface="+mj-ea"/>
                <a:hlinkClick r:id="rId4"/>
              </a:rPr>
              <a:t>https://www.nikkei.com/article/DGXNASFK1202G_S4A210C1000000/ (</a:t>
            </a:r>
            <a:r>
              <a:rPr lang="ja-JP" altLang="en-US" dirty="0">
                <a:latin typeface="+mj-ea"/>
                <a:ea typeface="+mj-ea"/>
                <a:hlinkClick r:id="rId4"/>
              </a:rPr>
              <a:t>参照 </a:t>
            </a:r>
            <a:r>
              <a:rPr lang="en-US" altLang="ja-JP" dirty="0">
                <a:latin typeface="+mj-ea"/>
                <a:ea typeface="+mj-ea"/>
                <a:hlinkClick r:id="rId4"/>
              </a:rPr>
              <a:t>2019-12-15)</a:t>
            </a:r>
            <a:endParaRPr lang="en-US" dirty="0">
              <a:latin typeface="+mj-ea"/>
              <a:ea typeface="+mj-ea"/>
            </a:endParaRPr>
          </a:p>
        </p:txBody>
      </p:sp>
      <p:pic>
        <p:nvPicPr>
          <p:cNvPr id="6" name="図 5"/>
          <p:cNvPicPr>
            <a:picLocks noChangeAspect="1"/>
          </p:cNvPicPr>
          <p:nvPr/>
        </p:nvPicPr>
        <p:blipFill>
          <a:blip r:embed="rId5"/>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関連研究</a:t>
            </a:r>
            <a:r>
              <a:rPr lang="en-US" altLang="ja-JP" dirty="0" smtClean="0"/>
              <a:t>:</a:t>
            </a:r>
            <a:r>
              <a:rPr lang="en-US" altLang="ja-JP" dirty="0" err="1" smtClean="0"/>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816" y="1900830"/>
            <a:ext cx="1874141" cy="2760144"/>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655090" y="143170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560863" y="1446705"/>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6955946" y="2006507"/>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cxnSp>
        <p:nvCxnSpPr>
          <p:cNvPr id="14" name="直線矢印コネクタ 13"/>
          <p:cNvCxnSpPr/>
          <p:nvPr/>
        </p:nvCxnSpPr>
        <p:spPr>
          <a:xfrm>
            <a:off x="4964191" y="5282709"/>
            <a:ext cx="108603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64388"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センサによる環境認識</a:t>
            </a:r>
          </a:p>
        </p:txBody>
      </p:sp>
      <p:sp>
        <p:nvSpPr>
          <p:cNvPr id="16" name="角丸四角形 15"/>
          <p:cNvSpPr/>
          <p:nvPr/>
        </p:nvSpPr>
        <p:spPr>
          <a:xfrm>
            <a:off x="6063028" y="474102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駆動系にフィードバック</a:t>
            </a:r>
          </a:p>
        </p:txBody>
      </p:sp>
      <p:sp>
        <p:nvSpPr>
          <p:cNvPr id="17" name="角丸四角形 16"/>
          <p:cNvSpPr/>
          <p:nvPr/>
        </p:nvSpPr>
        <p:spPr>
          <a:xfrm>
            <a:off x="3054369" y="4763597"/>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データをもとに車線の割り出し</a:t>
            </a:r>
          </a:p>
        </p:txBody>
      </p:sp>
      <p:cxnSp>
        <p:nvCxnSpPr>
          <p:cNvPr id="18" name="直線矢印コネクタ 17"/>
          <p:cNvCxnSpPr/>
          <p:nvPr/>
        </p:nvCxnSpPr>
        <p:spPr>
          <a:xfrm flipV="1">
            <a:off x="2099650" y="5305278"/>
            <a:ext cx="94192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570610" y="5282711"/>
            <a:ext cx="0" cy="4680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1240495" y="5742715"/>
            <a:ext cx="2950301" cy="461665"/>
          </a:xfrm>
          <a:prstGeom prst="rect">
            <a:avLst/>
          </a:prstGeom>
          <a:noFill/>
        </p:spPr>
        <p:txBody>
          <a:bodyPr wrap="square" rtlCol="0">
            <a:spAutoFit/>
          </a:bodyPr>
          <a:lstStyle/>
          <a:p>
            <a:pPr algn="l"/>
            <a:r>
              <a:rPr kumimoji="1" lang="ja-JP" altLang="en-US" sz="2400" dirty="0">
                <a:latin typeface="+mj-ea"/>
                <a:ea typeface="+mj-ea"/>
              </a:rPr>
              <a:t>補完ステップを追加</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a:latin typeface="+mj-ea"/>
                <a:ea typeface="+mj-ea"/>
              </a:rPr>
              <a:t>GLCIC</a:t>
            </a:r>
            <a:r>
              <a:rPr kumimoji="1" lang="ja-JP" altLang="en-US" sz="2400" dirty="0">
                <a:latin typeface="+mj-ea"/>
                <a:ea typeface="+mj-ea"/>
              </a:rPr>
              <a:t>を使って車線の途切れやかすれを補完する</a:t>
            </a:r>
            <a:endParaRPr lang="en-US" altLang="ja-JP" sz="2400" dirty="0">
              <a:latin typeface="+mj-ea"/>
              <a:ea typeface="+mj-ea"/>
            </a:endParaRPr>
          </a:p>
          <a:p>
            <a:r>
              <a:rPr lang="ja-JP" altLang="en-US" sz="2400" dirty="0">
                <a:latin typeface="+mj-ea"/>
                <a:ea typeface="+mj-ea"/>
              </a:rPr>
              <a:t>車線がある部分を重点的に学習</a:t>
            </a:r>
          </a:p>
          <a:p>
            <a:endParaRPr lang="ja-JP" altLang="en-US" sz="24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25" y="2726419"/>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626" y="2726419"/>
            <a:ext cx="2950301" cy="1962902"/>
          </a:xfrm>
          <a:prstGeom prst="rect">
            <a:avLst/>
          </a:prstGeom>
        </p:spPr>
      </p:pic>
      <p:sp>
        <p:nvSpPr>
          <p:cNvPr id="24" name="正方形/長方形 23"/>
          <p:cNvSpPr/>
          <p:nvPr/>
        </p:nvSpPr>
        <p:spPr>
          <a:xfrm>
            <a:off x="1616022" y="3991525"/>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57347" y="3996343"/>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64060" y="399580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805385" y="400062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提案手法</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4975121" y="2456852"/>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局所識別ネットワーク</a:t>
            </a:r>
          </a:p>
        </p:txBody>
      </p:sp>
      <p:cxnSp>
        <p:nvCxnSpPr>
          <p:cNvPr id="159" name="カギ線コネクタ 158"/>
          <p:cNvCxnSpPr/>
          <p:nvPr/>
        </p:nvCxnSpPr>
        <p:spPr>
          <a:xfrm flipV="1">
            <a:off x="3768790" y="2724164"/>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75121" y="3169983"/>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大域識別ネットワーク</a:t>
            </a:r>
          </a:p>
        </p:txBody>
      </p:sp>
      <p:cxnSp>
        <p:nvCxnSpPr>
          <p:cNvPr id="161" name="カギ線コネクタ 160"/>
          <p:cNvCxnSpPr>
            <a:cxnSpLocks/>
          </p:cNvCxnSpPr>
          <p:nvPr/>
        </p:nvCxnSpPr>
        <p:spPr>
          <a:xfrm>
            <a:off x="3768790" y="3086726"/>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96134" y="2900800"/>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36684" y="2965313"/>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cxnSp>
        <p:nvCxnSpPr>
          <p:cNvPr id="164" name="直線矢印コネクタ 163"/>
          <p:cNvCxnSpPr>
            <a:stCxn id="163" idx="6"/>
            <a:endCxn id="162" idx="1"/>
          </p:cNvCxnSpPr>
          <p:nvPr/>
        </p:nvCxnSpPr>
        <p:spPr>
          <a:xfrm>
            <a:off x="1050068" y="3114020"/>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1050068" y="2836288"/>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634579" y="2721411"/>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634579" y="3093595"/>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62159" y="2502506"/>
            <a:ext cx="737550" cy="1015663"/>
          </a:xfrm>
          <a:prstGeom prst="rect">
            <a:avLst/>
          </a:prstGeom>
          <a:noFill/>
        </p:spPr>
        <p:txBody>
          <a:bodyPr wrap="square" rtlCol="0">
            <a:spAutoFit/>
          </a:bodyPr>
          <a:lstStyle/>
          <a:p>
            <a:pPr algn="l"/>
            <a:r>
              <a:rPr kumimoji="1" lang="en-US" altLang="ja-JP" sz="2000" dirty="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52471" y="2421231"/>
            <a:ext cx="990600" cy="338554"/>
          </a:xfrm>
          <a:prstGeom prst="rect">
            <a:avLst/>
          </a:prstGeom>
          <a:noFill/>
        </p:spPr>
        <p:txBody>
          <a:bodyPr wrap="square" rtlCol="0">
            <a:spAutoFit/>
          </a:bodyPr>
          <a:lstStyle/>
          <a:p>
            <a:pPr algn="l"/>
            <a:r>
              <a:rPr kumimoji="1" lang="ja-JP" altLang="en-US" sz="1600" dirty="0">
                <a:latin typeface="+mj-ea"/>
                <a:ea typeface="+mj-ea"/>
              </a:rPr>
              <a:t>マスク部</a:t>
            </a:r>
          </a:p>
        </p:txBody>
      </p:sp>
      <p:sp>
        <p:nvSpPr>
          <p:cNvPr id="170" name="テキスト ボックス 169"/>
          <p:cNvSpPr txBox="1"/>
          <p:nvPr/>
        </p:nvSpPr>
        <p:spPr>
          <a:xfrm>
            <a:off x="4113384" y="3500616"/>
            <a:ext cx="990600" cy="338554"/>
          </a:xfrm>
          <a:prstGeom prst="rect">
            <a:avLst/>
          </a:prstGeom>
          <a:noFill/>
        </p:spPr>
        <p:txBody>
          <a:bodyPr wrap="square" rtlCol="0">
            <a:spAutoFit/>
          </a:bodyPr>
          <a:lstStyle/>
          <a:p>
            <a:pPr algn="ctr"/>
            <a:r>
              <a:rPr kumimoji="1" lang="ja-JP" altLang="en-US" sz="1600" dirty="0">
                <a:latin typeface="+mj-ea"/>
                <a:ea typeface="+mj-ea"/>
              </a:rPr>
              <a:t>全体</a:t>
            </a:r>
          </a:p>
        </p:txBody>
      </p:sp>
      <p:sp>
        <p:nvSpPr>
          <p:cNvPr id="171" name="正方形/長方形 170"/>
          <p:cNvSpPr/>
          <p:nvPr/>
        </p:nvSpPr>
        <p:spPr>
          <a:xfrm>
            <a:off x="36685" y="2337673"/>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0" y="2337673"/>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36684" y="1968341"/>
            <a:ext cx="972344" cy="369332"/>
          </a:xfrm>
          <a:prstGeom prst="rect">
            <a:avLst/>
          </a:prstGeom>
          <a:noFill/>
        </p:spPr>
        <p:txBody>
          <a:bodyPr wrap="square" rtlCol="0">
            <a:spAutoFit/>
          </a:bodyPr>
          <a:lstStyle/>
          <a:p>
            <a:pPr algn="l"/>
            <a:r>
              <a:rPr kumimoji="1" lang="en-US" altLang="ja-JP" dirty="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85367" y="1995443"/>
            <a:ext cx="972344" cy="369332"/>
          </a:xfrm>
          <a:prstGeom prst="rect">
            <a:avLst/>
          </a:prstGeom>
          <a:noFill/>
        </p:spPr>
        <p:txBody>
          <a:bodyPr wrap="square" rtlCol="0">
            <a:spAutoFit/>
          </a:bodyPr>
          <a:lstStyle/>
          <a:p>
            <a:pPr algn="l"/>
            <a:r>
              <a:rPr kumimoji="1" lang="en-US" altLang="ja-JP" dirty="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85771" y="3973750"/>
            <a:ext cx="7871940" cy="461665"/>
          </a:xfrm>
          <a:prstGeom prst="rect">
            <a:avLst/>
          </a:prstGeom>
          <a:noFill/>
        </p:spPr>
        <p:txBody>
          <a:bodyPr wrap="square" rtlCol="0">
            <a:spAutoFit/>
          </a:bodyPr>
          <a:lstStyle/>
          <a:p>
            <a:pPr algn="l"/>
            <a:r>
              <a:rPr kumimoji="1" lang="ja-JP" altLang="en-US" sz="2400" dirty="0">
                <a:latin typeface="+mj-ea"/>
                <a:ea typeface="+mj-ea"/>
              </a:rPr>
              <a:t>転移学習</a:t>
            </a:r>
          </a:p>
        </p:txBody>
      </p:sp>
      <p:sp>
        <p:nvSpPr>
          <p:cNvPr id="3" name="テキスト ボックス 2">
            <a:extLst>
              <a:ext uri="{FF2B5EF4-FFF2-40B4-BE49-F238E27FC236}">
                <a16:creationId xmlns:a16="http://schemas.microsoft.com/office/drawing/2014/main" id="{90D6A1DE-8D2A-4605-9146-2D3952B7DC5F}"/>
              </a:ext>
            </a:extLst>
          </p:cNvPr>
          <p:cNvSpPr txBox="1"/>
          <p:nvPr/>
        </p:nvSpPr>
        <p:spPr>
          <a:xfrm>
            <a:off x="183996" y="1531035"/>
            <a:ext cx="4560849" cy="461665"/>
          </a:xfrm>
          <a:prstGeom prst="rect">
            <a:avLst/>
          </a:prstGeom>
          <a:noFill/>
        </p:spPr>
        <p:txBody>
          <a:bodyPr wrap="square" rtlCol="0">
            <a:spAutoFit/>
          </a:bodyPr>
          <a:lstStyle/>
          <a:p>
            <a:pPr algn="l"/>
            <a:r>
              <a:rPr kumimoji="1" lang="ja-JP" altLang="en-US" sz="2400" dirty="0">
                <a:latin typeface="+mj-ea"/>
                <a:ea typeface="+mj-ea"/>
              </a:rPr>
              <a:t>ネットワーク</a:t>
            </a:r>
          </a:p>
        </p:txBody>
      </p:sp>
      <p:sp>
        <p:nvSpPr>
          <p:cNvPr id="6" name="テキスト ボックス 5">
            <a:extLst>
              <a:ext uri="{FF2B5EF4-FFF2-40B4-BE49-F238E27FC236}">
                <a16:creationId xmlns:a16="http://schemas.microsoft.com/office/drawing/2014/main" id="{19E579BA-BB86-456C-BA70-9394088BE96D}"/>
              </a:ext>
            </a:extLst>
          </p:cNvPr>
          <p:cNvSpPr txBox="1"/>
          <p:nvPr/>
        </p:nvSpPr>
        <p:spPr>
          <a:xfrm>
            <a:off x="222885" y="4405869"/>
            <a:ext cx="7348654" cy="461665"/>
          </a:xfrm>
          <a:prstGeom prst="rect">
            <a:avLst/>
          </a:prstGeom>
          <a:noFill/>
        </p:spPr>
        <p:txBody>
          <a:bodyPr wrap="square" rtlCol="0">
            <a:spAutoFit/>
          </a:bodyPr>
          <a:lstStyle/>
          <a:p>
            <a:pPr algn="l"/>
            <a:r>
              <a:rPr kumimoji="1" lang="ja-JP" altLang="en-US" sz="2400" dirty="0">
                <a:latin typeface="+mj-ea"/>
                <a:ea typeface="+mj-ea"/>
              </a:rPr>
              <a:t>→同じネットワークで他のデータセットで学習</a:t>
            </a: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3" grpId="0" animBg="1"/>
      <p:bldP spid="174" grpId="0"/>
      <p:bldP spid="175" grpId="0"/>
      <p:bldP spid="17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p:txBody>
          <a:bodyPr>
            <a:normAutofit/>
          </a:bodyPr>
          <a:lstStyle/>
          <a:p>
            <a:r>
              <a:rPr kumimoji="1" lang="en-US" altLang="ja-JP" sz="2400" dirty="0" err="1">
                <a:latin typeface="+mj-ea"/>
                <a:ea typeface="+mj-ea"/>
              </a:rPr>
              <a:t>Waymo</a:t>
            </a:r>
            <a:r>
              <a:rPr kumimoji="1" lang="ja-JP" altLang="en-US" sz="2400" dirty="0">
                <a:latin typeface="+mj-ea"/>
                <a:ea typeface="+mj-ea"/>
              </a:rPr>
              <a:t>データセット</a:t>
            </a:r>
            <a:endParaRPr kumimoji="1" lang="en-US" altLang="ja-JP" sz="2400" dirty="0">
              <a:latin typeface="+mj-ea"/>
              <a:ea typeface="+mj-ea"/>
            </a:endParaRPr>
          </a:p>
          <a:p>
            <a:r>
              <a:rPr kumimoji="1" lang="en-US" altLang="ja-JP" sz="2400" dirty="0">
                <a:latin typeface="+mj-ea"/>
                <a:ea typeface="+mj-ea"/>
              </a:rPr>
              <a:t>11,000</a:t>
            </a:r>
            <a:r>
              <a:rPr kumimoji="1" lang="ja-JP" altLang="en-US" sz="2400" dirty="0">
                <a:latin typeface="+mj-ea"/>
                <a:ea typeface="+mj-ea"/>
              </a:rPr>
              <a:t>枚の画像を教師データとし</a:t>
            </a:r>
            <a:r>
              <a:rPr lang="ja-JP" altLang="en-US" sz="2400" dirty="0">
                <a:latin typeface="+mj-ea"/>
                <a:ea typeface="+mj-ea"/>
              </a:rPr>
              <a:t>て使用</a:t>
            </a:r>
            <a:r>
              <a:rPr lang="en-US" altLang="ja-JP" sz="2400" dirty="0">
                <a:latin typeface="+mj-ea"/>
                <a:ea typeface="+mj-ea"/>
              </a:rPr>
              <a:t>(train:95%,val:5%)</a:t>
            </a:r>
          </a:p>
          <a:p>
            <a:r>
              <a:rPr lang="en-US" altLang="ja-JP" sz="2400" dirty="0" err="1">
                <a:latin typeface="+mj-ea"/>
                <a:ea typeface="+mj-ea"/>
              </a:rPr>
              <a:t>TensorFlow</a:t>
            </a:r>
            <a:endParaRPr lang="en-US" altLang="ja-JP" sz="2400" dirty="0">
              <a:latin typeface="+mj-ea"/>
              <a:ea typeface="+mj-ea"/>
            </a:endParaRPr>
          </a:p>
          <a:p>
            <a:pPr marL="0" indent="0">
              <a:buNone/>
            </a:pPr>
            <a:endParaRPr lang="en-US" altLang="ja-JP" sz="2400" dirty="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2445</TotalTime>
  <Words>2157</Words>
  <Application>Microsoft Office PowerPoint</Application>
  <PresentationFormat>画面に合わせる (4:3)</PresentationFormat>
  <Paragraphs>237</Paragraphs>
  <Slides>24</Slides>
  <Notes>23</Notes>
  <HiddenSlides>12</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提案手法</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81</cp:revision>
  <cp:lastPrinted>2020-02-06T00:44:22Z</cp:lastPrinted>
  <dcterms:created xsi:type="dcterms:W3CDTF">2019-12-16T06:06:52Z</dcterms:created>
  <dcterms:modified xsi:type="dcterms:W3CDTF">2020-02-07T03:02:49Z</dcterms:modified>
</cp:coreProperties>
</file>